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Gmarket Sans Bold" panose="020B0600000101010101" charset="-127"/>
      <p:bold r:id="rId28"/>
    </p:embeddedFont>
    <p:embeddedFont>
      <p:font typeface="Gmarket Sans Medium" panose="020B0600000101010101" charset="-127"/>
      <p:regular r:id="rId29"/>
    </p:embeddedFont>
    <p:embeddedFont>
      <p:font typeface="Noto Sans CJK KR Regular" panose="020B0600000101010101" charset="-127"/>
      <p:regular r:id="rId30"/>
    </p:embeddedFont>
    <p:embeddedFont>
      <p:font typeface="THEJung130" panose="020B0600000101010101" charset="-127"/>
      <p:regular r:id="rId31"/>
    </p:embeddedFont>
    <p:embeddedFont>
      <p:font typeface="TheJung150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0" y="10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20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7.png"/><Relationship Id="rId2" Type="http://schemas.openxmlformats.org/officeDocument/2006/relationships/image" Target="../media/image19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5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10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0.png"/><Relationship Id="rId7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0.png"/><Relationship Id="rId7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9.png"/><Relationship Id="rId7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82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0.png"/><Relationship Id="rId9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79.png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9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80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3" Type="http://schemas.openxmlformats.org/officeDocument/2006/relationships/image" Target="../media/image79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14.png"/><Relationship Id="rId3" Type="http://schemas.openxmlformats.org/officeDocument/2006/relationships/image" Target="../media/image79.png"/><Relationship Id="rId7" Type="http://schemas.openxmlformats.org/officeDocument/2006/relationships/image" Target="../media/image95.png"/><Relationship Id="rId12" Type="http://schemas.openxmlformats.org/officeDocument/2006/relationships/image" Target="../media/image11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0" Type="http://schemas.openxmlformats.org/officeDocument/2006/relationships/image" Target="../media/image111.png"/><Relationship Id="rId4" Type="http://schemas.openxmlformats.org/officeDocument/2006/relationships/image" Target="../media/image80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0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698500"/>
            <a:ext cx="16154400" cy="977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900" y="7188200"/>
            <a:ext cx="18707100" cy="3213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400" y="1587500"/>
            <a:ext cx="4572000" cy="594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1460500"/>
            <a:ext cx="4787900" cy="619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0" y="1587500"/>
            <a:ext cx="4572000" cy="5943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927100"/>
            <a:ext cx="7505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2900" b="0" i="0" u="none" strike="noStrike">
                <a:solidFill>
                  <a:srgbClr val="595959"/>
                </a:solidFill>
                <a:latin typeface="Gmarket Sans Medium"/>
              </a:rPr>
              <a:t>1</a:t>
            </a:r>
            <a:r>
              <a:rPr lang="ko-KR" sz="2900" b="0" i="0" u="none" strike="noStrike">
                <a:solidFill>
                  <a:srgbClr val="595959"/>
                </a:solidFill>
                <a:ea typeface="Gmarket Sans Medium"/>
              </a:rPr>
              <a:t>학기</a:t>
            </a:r>
            <a:r>
              <a:rPr lang="en-US" sz="29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00" b="0" i="0" u="none" strike="noStrike">
                <a:solidFill>
                  <a:srgbClr val="595959"/>
                </a:solidFill>
                <a:ea typeface="Gmarket Sans Medium"/>
              </a:rPr>
              <a:t>기말</a:t>
            </a:r>
            <a:r>
              <a:rPr lang="en-US" sz="29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900" b="0" i="0" u="none" strike="noStrike">
                <a:solidFill>
                  <a:srgbClr val="595959"/>
                </a:solidFill>
                <a:ea typeface="Gmarket Sans Medium"/>
              </a:rPr>
              <a:t>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35200" y="8851900"/>
            <a:ext cx="2590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100" b="0" i="0" u="none" strike="noStrike" dirty="0">
                <a:solidFill>
                  <a:srgbClr val="FFF9FA"/>
                </a:solidFill>
                <a:ea typeface="TheJung150"/>
              </a:rPr>
              <a:t>기획</a:t>
            </a:r>
            <a:r>
              <a:rPr lang="en-US" sz="2100" b="0" i="0" u="none" strike="noStrike" dirty="0">
                <a:solidFill>
                  <a:srgbClr val="FFF9FA"/>
                </a:solidFill>
                <a:latin typeface="TheJung150"/>
              </a:rPr>
              <a:t>, </a:t>
            </a:r>
            <a:r>
              <a:rPr lang="ko-KR" sz="2100" b="0" i="0" u="none" strike="noStrike" dirty="0">
                <a:solidFill>
                  <a:srgbClr val="FFF9FA"/>
                </a:solidFill>
                <a:ea typeface="TheJung150"/>
              </a:rPr>
              <a:t>아트</a:t>
            </a:r>
            <a:r>
              <a:rPr lang="en-US" sz="2100" b="0" i="0" u="none" strike="noStrike" dirty="0">
                <a:solidFill>
                  <a:srgbClr val="FFF9FA"/>
                </a:solidFill>
                <a:latin typeface="TheJung150"/>
              </a:rPr>
              <a:t> : </a:t>
            </a:r>
            <a:r>
              <a:rPr lang="ko-KR" sz="2100" b="0" i="0" u="none" strike="noStrike" dirty="0">
                <a:solidFill>
                  <a:srgbClr val="FFF9FA"/>
                </a:solidFill>
                <a:ea typeface="TheJung150"/>
              </a:rPr>
              <a:t>이수빈</a:t>
            </a:r>
          </a:p>
          <a:p>
            <a:pPr lvl="0" algn="r">
              <a:lnSpc>
                <a:spcPct val="124499"/>
              </a:lnSpc>
            </a:pPr>
            <a:r>
              <a:rPr lang="ko-KR" sz="2100" b="0" i="0" u="none" strike="noStrike" dirty="0">
                <a:solidFill>
                  <a:srgbClr val="FFF9FA"/>
                </a:solidFill>
                <a:ea typeface="TheJung150"/>
              </a:rPr>
              <a:t>프</a:t>
            </a:r>
            <a:r>
              <a:rPr lang="ko-KR" altLang="en-US" sz="2100" b="0" i="0" u="none" strike="noStrike" dirty="0">
                <a:solidFill>
                  <a:srgbClr val="FFF9FA"/>
                </a:solidFill>
                <a:ea typeface="TheJung150"/>
              </a:rPr>
              <a:t>로그래</a:t>
            </a:r>
            <a:r>
              <a:rPr lang="ko-KR" sz="2100" b="0" i="0" u="none" strike="noStrike" dirty="0">
                <a:solidFill>
                  <a:srgbClr val="FFF9FA"/>
                </a:solidFill>
                <a:ea typeface="TheJung150"/>
              </a:rPr>
              <a:t>밍</a:t>
            </a:r>
            <a:r>
              <a:rPr lang="en-US" sz="2100" b="0" i="0" u="none" strike="noStrike" dirty="0">
                <a:solidFill>
                  <a:srgbClr val="FFF9FA"/>
                </a:solidFill>
                <a:latin typeface="TheJung150"/>
              </a:rPr>
              <a:t> : </a:t>
            </a:r>
            <a:r>
              <a:rPr lang="ko-KR" sz="2100" b="0" i="0" u="none" strike="noStrike" dirty="0">
                <a:solidFill>
                  <a:srgbClr val="FFF9FA"/>
                </a:solidFill>
                <a:ea typeface="TheJung150"/>
              </a:rPr>
              <a:t>조하은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1981200"/>
            <a:ext cx="129540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7200" b="0" i="0" u="none" strike="noStrike" spc="-100">
                <a:solidFill>
                  <a:srgbClr val="595959"/>
                </a:solidFill>
                <a:latin typeface="Gmarket Sans Bold"/>
              </a:rPr>
              <a:t>Merge Magic </a:t>
            </a:r>
          </a:p>
          <a:p>
            <a:pPr lvl="0" algn="l">
              <a:lnSpc>
                <a:spcPct val="94619"/>
              </a:lnSpc>
            </a:pPr>
            <a:r>
              <a:rPr lang="en-US" sz="7200" b="0" i="0" u="none" strike="noStrike" spc="-100" dirty="0">
                <a:solidFill>
                  <a:srgbClr val="595959"/>
                </a:solidFill>
                <a:latin typeface="Gmarket Sans Bold"/>
              </a:rPr>
              <a:t>Bakery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7632700"/>
            <a:ext cx="9093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7740"/>
              </a:lnSpc>
            </a:pPr>
            <a:r>
              <a:rPr lang="en-US" sz="2800" b="0" i="0" u="none" strike="noStrike">
                <a:solidFill>
                  <a:srgbClr val="FFF9FA"/>
                </a:solidFill>
                <a:latin typeface="Gmarket Sans Medium"/>
              </a:rPr>
              <a:t>Taem name : Croffin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76800" y="3835400"/>
            <a:ext cx="3810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940300" y="4927600"/>
            <a:ext cx="2413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700" y="5448300"/>
            <a:ext cx="431800" cy="10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280000">
            <a:off x="7137400" y="5994400"/>
            <a:ext cx="266700" cy="10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137400" y="7061200"/>
            <a:ext cx="2667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124700" y="8178800"/>
            <a:ext cx="3048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4178300" y="6731000"/>
            <a:ext cx="177800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867400" y="8724900"/>
            <a:ext cx="609600" cy="10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280000">
            <a:off x="13157200" y="3848100"/>
            <a:ext cx="3810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340000">
            <a:off x="13246100" y="4927600"/>
            <a:ext cx="2032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833600" y="5740400"/>
            <a:ext cx="5588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1277600" y="5740400"/>
            <a:ext cx="5969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200000">
            <a:off x="5041900" y="6083300"/>
            <a:ext cx="22352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5080000" y="7645400"/>
            <a:ext cx="12319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4394200" y="6921500"/>
            <a:ext cx="13462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11569700" y="5486400"/>
            <a:ext cx="8128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0800000">
            <a:off x="14312900" y="5486400"/>
            <a:ext cx="8128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6667500" y="5943600"/>
            <a:ext cx="49657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플로우차트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09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52900" y="3086100"/>
            <a:ext cx="1828800" cy="609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394200" y="3289300"/>
            <a:ext cx="13462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START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67200" y="4076700"/>
            <a:ext cx="1587500" cy="787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483100" y="4368800"/>
            <a:ext cx="1168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손님이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빵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주문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99200" y="5092700"/>
            <a:ext cx="1930400" cy="825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654800" y="5334000"/>
            <a:ext cx="1219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종류의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빵이</a:t>
            </a:r>
          </a:p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있는가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6400" y="3086100"/>
            <a:ext cx="19050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Gmarket Sans Bold"/>
              </a:rPr>
              <a:t>머지</a:t>
            </a:r>
            <a:r>
              <a:rPr lang="en-US" sz="2400" b="0" i="0" u="none" strike="noStrike">
                <a:solidFill>
                  <a:srgbClr val="595959"/>
                </a:solidFill>
                <a:latin typeface="Gmarket Sans Bold"/>
              </a:rPr>
              <a:t>/ </a:t>
            </a:r>
            <a:r>
              <a:rPr lang="ko-KR" sz="2400" b="0" i="0" u="none" strike="noStrike">
                <a:solidFill>
                  <a:srgbClr val="595959"/>
                </a:solidFill>
                <a:ea typeface="Gmarket Sans Bold"/>
              </a:rPr>
              <a:t>판매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67200" y="5105400"/>
            <a:ext cx="1587500" cy="787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483100" y="5397500"/>
            <a:ext cx="1168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밀가루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구매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6184900"/>
            <a:ext cx="1587500" cy="7874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6692900" y="6400800"/>
            <a:ext cx="1168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같은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종류의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빵을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합친다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8382000"/>
            <a:ext cx="1587500" cy="7874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692900" y="8686800"/>
            <a:ext cx="11684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손님한테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판매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99200" y="7239000"/>
            <a:ext cx="1930400" cy="8255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6667500" y="7493000"/>
            <a:ext cx="1219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손님이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주문한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뻥인가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79900" y="8382000"/>
            <a:ext cx="1587500" cy="7874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4495800" y="8686800"/>
            <a:ext cx="11684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재화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획득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566400" y="3111500"/>
            <a:ext cx="19050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Gmarket Sans Bold"/>
              </a:rPr>
              <a:t>소모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20600" y="3098800"/>
            <a:ext cx="1828800" cy="6096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2661900" y="3302000"/>
            <a:ext cx="13462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START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547600" y="4089400"/>
            <a:ext cx="1587500" cy="7874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2763500" y="4381500"/>
            <a:ext cx="1168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원하는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아이템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선택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82300" y="6083300"/>
            <a:ext cx="1587500" cy="787400"/>
          </a:xfrm>
          <a:prstGeom prst="rect">
            <a:avLst/>
          </a:prstGeom>
        </p:spPr>
      </p:pic>
      <p:sp>
        <p:nvSpPr>
          <p:cNvPr id="59" name="TextBox 59"/>
          <p:cNvSpPr txBox="1"/>
          <p:nvPr/>
        </p:nvSpPr>
        <p:spPr>
          <a:xfrm>
            <a:off x="10985500" y="6375400"/>
            <a:ext cx="1168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구매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실패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325600" y="6070600"/>
            <a:ext cx="1587500" cy="7874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14528800" y="6362700"/>
            <a:ext cx="1168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구매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성공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82500" y="5092700"/>
            <a:ext cx="1930400" cy="8255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12738100" y="5397500"/>
            <a:ext cx="12192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돈이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충분한가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353300" y="5892800"/>
            <a:ext cx="342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Noto Sans CJK KR Regular"/>
              </a:rPr>
              <a:t>YES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353300" y="8077200"/>
            <a:ext cx="342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Noto Sans CJK KR Regular"/>
              </a:rPr>
              <a:t>YES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4655800" y="5511800"/>
            <a:ext cx="342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Noto Sans CJK KR Regular"/>
              </a:rPr>
              <a:t>YES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874500" y="5511800"/>
            <a:ext cx="292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Noto Sans CJK KR Regular"/>
              </a:rPr>
              <a:t>NO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575300" y="7416800"/>
            <a:ext cx="292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Noto Sans CJK KR Regular"/>
              </a:rPr>
              <a:t>NO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575300" y="6172200"/>
            <a:ext cx="2921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/>
                </a:solidFill>
                <a:latin typeface="Noto Sans CJK KR Regular"/>
              </a:rPr>
              <a:t>NO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07900" y="5257800"/>
            <a:ext cx="10871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15000" y="4114800"/>
            <a:ext cx="1346200" cy="212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-774700"/>
            <a:ext cx="187071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495800"/>
            <a:ext cx="6400800" cy="134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59400" y="4521200"/>
            <a:ext cx="20701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7700" b="0" i="0" u="none" strike="noStrike" spc="-100">
                <a:solidFill>
                  <a:srgbClr val="FFFFFF"/>
                </a:solidFill>
                <a:latin typeface="Gmarket Sans 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78400" y="5422900"/>
            <a:ext cx="108712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673100"/>
            <a:ext cx="187071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400" y="10007600"/>
            <a:ext cx="18707100" cy="95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66000" y="4622800"/>
            <a:ext cx="44323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스토리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62300" y="3302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0" y="1460500"/>
            <a:ext cx="6045200" cy="782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6197600"/>
            <a:ext cx="6172200" cy="3086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스토리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26400" y="3771900"/>
            <a:ext cx="9131300" cy="463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300" b="1" i="0" u="none" strike="noStrike" spc="100">
                <a:solidFill>
                  <a:srgbClr val="595959"/>
                </a:solidFill>
                <a:ea typeface="Gmarket Sans Medium"/>
              </a:rPr>
              <a:t>최고의</a:t>
            </a:r>
            <a:r>
              <a:rPr lang="en-US" sz="3300" b="1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1" i="0" u="none" strike="noStrike" spc="100">
                <a:solidFill>
                  <a:srgbClr val="595959"/>
                </a:solidFill>
                <a:ea typeface="Gmarket Sans Medium"/>
              </a:rPr>
              <a:t>제빵사가</a:t>
            </a:r>
            <a:r>
              <a:rPr lang="en-US" sz="3300" b="1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1" i="0" u="none" strike="noStrike" spc="100">
                <a:solidFill>
                  <a:srgbClr val="595959"/>
                </a:solidFill>
                <a:ea typeface="Gmarket Sans Medium"/>
              </a:rPr>
              <a:t>되기</a:t>
            </a:r>
            <a:r>
              <a:rPr lang="en-US" sz="3300" b="1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1" i="0" u="none" strike="noStrike" spc="100">
                <a:solidFill>
                  <a:srgbClr val="595959"/>
                </a:solidFill>
                <a:ea typeface="Gmarket Sans Medium"/>
              </a:rPr>
              <a:t>위한</a:t>
            </a:r>
            <a:r>
              <a:rPr lang="en-US" sz="3300" b="1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1" i="0" u="none" strike="noStrike" spc="100">
                <a:solidFill>
                  <a:srgbClr val="595959"/>
                </a:solidFill>
                <a:ea typeface="Gmarket Sans Medium"/>
              </a:rPr>
              <a:t>주인공</a:t>
            </a:r>
            <a:r>
              <a:rPr lang="en-US" sz="3300" b="1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1" i="0" u="none" strike="noStrike" spc="100">
                <a:solidFill>
                  <a:srgbClr val="595959"/>
                </a:solidFill>
                <a:ea typeface="Gmarket Sans Medium"/>
              </a:rPr>
              <a:t>고양이</a:t>
            </a:r>
            <a:r>
              <a:rPr lang="en-US" sz="3300" b="1" i="0" u="none" strike="noStrike" spc="100">
                <a:solidFill>
                  <a:srgbClr val="595959"/>
                </a:solidFill>
                <a:latin typeface="Gmarket Sans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3300" b="1" i="0" u="none" strike="noStrike" spc="100">
                <a:solidFill>
                  <a:srgbClr val="595959"/>
                </a:solidFill>
                <a:latin typeface="Gmarket Sans Medium"/>
              </a:rPr>
              <a:t>'</a:t>
            </a:r>
            <a:r>
              <a:rPr lang="ko-KR" sz="3300" b="1" i="0" u="none" strike="noStrike" spc="100">
                <a:solidFill>
                  <a:srgbClr val="595959"/>
                </a:solidFill>
                <a:ea typeface="Gmarket Sans Medium"/>
              </a:rPr>
              <a:t>머지</a:t>
            </a:r>
            <a:r>
              <a:rPr lang="en-US" sz="3300" b="1" i="0" u="none" strike="noStrike" spc="100">
                <a:solidFill>
                  <a:srgbClr val="595959"/>
                </a:solidFill>
                <a:latin typeface="Gmarket Sans Medium"/>
              </a:rPr>
              <a:t>' </a:t>
            </a:r>
            <a:r>
              <a:rPr lang="ko-KR" sz="3300" b="1" i="0" u="none" strike="noStrike" spc="100">
                <a:solidFill>
                  <a:srgbClr val="595959"/>
                </a:solidFill>
                <a:ea typeface="Gmarket Sans Medium"/>
              </a:rPr>
              <a:t>성장</a:t>
            </a:r>
            <a:r>
              <a:rPr lang="en-US" sz="3300" b="1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1" i="0" u="none" strike="noStrike" spc="100">
                <a:solidFill>
                  <a:srgbClr val="595959"/>
                </a:solidFill>
                <a:ea typeface="Gmarket Sans Medium"/>
              </a:rPr>
              <a:t>스토리</a:t>
            </a:r>
          </a:p>
          <a:p>
            <a:pPr lvl="0" algn="ctr">
              <a:lnSpc>
                <a:spcPct val="116199"/>
              </a:lnSpc>
            </a:pP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주인공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고양이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‘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머지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’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가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‘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빵을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최고로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잘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굽는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고양이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’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가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되고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싶어서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 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제빵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공부를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시작했었지만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제빵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실력이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늘지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않아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사람들에게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빵을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팔아서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 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자신의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꿈인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‘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빵을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최고로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잘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굽는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고양이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’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가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되기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위하여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 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작은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빵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가게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“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머지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매직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베이커리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”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를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오픈하게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300" b="0" i="0" u="none" strike="noStrike" spc="100">
                <a:solidFill>
                  <a:srgbClr val="595959"/>
                </a:solidFill>
                <a:ea typeface="Gmarket Sans Medium"/>
              </a:rPr>
              <a:t>되었다</a:t>
            </a:r>
            <a:r>
              <a:rPr lang="en-US" sz="3300" b="0" i="0" u="none" strike="noStrike" spc="100">
                <a:solidFill>
                  <a:srgbClr val="595959"/>
                </a:solidFill>
                <a:latin typeface="Gmarket Sans Medium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5499100" y="2971800"/>
            <a:ext cx="17018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" y="5143500"/>
            <a:ext cx="1524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07900" y="5257800"/>
            <a:ext cx="10871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15000" y="4114800"/>
            <a:ext cx="1346200" cy="212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-774700"/>
            <a:ext cx="187071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495800"/>
            <a:ext cx="6400800" cy="134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59400" y="4521200"/>
            <a:ext cx="20701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7700" b="0" i="0" u="none" strike="noStrike" spc="-100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78400" y="5422900"/>
            <a:ext cx="108712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673100"/>
            <a:ext cx="187071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400" y="10007600"/>
            <a:ext cx="18707100" cy="95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66000" y="4622800"/>
            <a:ext cx="44323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재미</a:t>
            </a:r>
            <a:r>
              <a:rPr lang="en-US" sz="6300" b="0" i="0" u="none" strike="noStrike" spc="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요소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62300" y="3302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972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6184900"/>
            <a:ext cx="5156200" cy="289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3213100"/>
            <a:ext cx="5156200" cy="2895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시스템적인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재미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8900" y="4699000"/>
            <a:ext cx="87757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시간안에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빵을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팔아서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돈을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en-US" sz="3500" spc="100" dirty="0">
                <a:solidFill>
                  <a:srgbClr val="595959"/>
                </a:solidFill>
                <a:latin typeface="Gmarket Sans Medium"/>
                <a:ea typeface="Gmarket Sans Medium"/>
              </a:rPr>
              <a:t>모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으고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특정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조건이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되면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 </a:t>
            </a:r>
            <a:r>
              <a:rPr lang="ko-KR" sz="3500" b="0" i="0" u="none" strike="noStrike" dirty="0">
                <a:solidFill>
                  <a:srgbClr val="595959"/>
                </a:solidFill>
                <a:ea typeface="Gmarket Sans Medium"/>
              </a:rPr>
              <a:t>다음스테이지로</a:t>
            </a:r>
            <a:r>
              <a:rPr lang="en-US" sz="3500" b="0" i="0" u="none" strike="noStrike" dirty="0">
                <a:solidFill>
                  <a:srgbClr val="595959"/>
                </a:solidFill>
                <a:latin typeface="Gmarket Sans Medium"/>
              </a:rPr>
              <a:t> 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나아가며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   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성취감을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느낌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돈으로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아이템을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구매하여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게임에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재미를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느낄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 dirty="0">
                <a:solidFill>
                  <a:srgbClr val="595959"/>
                </a:solidFill>
                <a:ea typeface="Gmarket Sans Medium"/>
              </a:rPr>
              <a:t>있음</a:t>
            </a:r>
            <a:r>
              <a:rPr lang="en-US" sz="3500" b="0" i="0" u="none" strike="noStrike" spc="100" dirty="0">
                <a:solidFill>
                  <a:srgbClr val="595959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972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3213100"/>
            <a:ext cx="45593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3213100"/>
            <a:ext cx="4559300" cy="256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3073400"/>
            <a:ext cx="47625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2870200"/>
            <a:ext cx="4749800" cy="617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스토리안의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재미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89400" y="6578600"/>
            <a:ext cx="98806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주인공을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고양이를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하여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친근감을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줌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귀여운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그림체와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성장스토리가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난해하지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않음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스테이지가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뒤로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갈수록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가게가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업그레이드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0" i="0" u="none" strike="noStrike" spc="100">
                <a:solidFill>
                  <a:srgbClr val="595959"/>
                </a:solidFill>
                <a:ea typeface="Gmarket Sans Medium"/>
              </a:rPr>
              <a:t>함</a:t>
            </a:r>
            <a:r>
              <a:rPr lang="en-US" sz="3500" b="0" i="0" u="none" strike="noStrike" spc="100">
                <a:solidFill>
                  <a:srgbClr val="595959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07900" y="5257800"/>
            <a:ext cx="10871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15000" y="4114800"/>
            <a:ext cx="1346200" cy="212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-774700"/>
            <a:ext cx="187071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495800"/>
            <a:ext cx="6400800" cy="134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59400" y="4521200"/>
            <a:ext cx="20701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7700" b="0" i="0" u="none" strike="noStrike" spc="-100">
                <a:solidFill>
                  <a:srgbClr val="FFFFFF"/>
                </a:solidFill>
                <a:latin typeface="Gmarket Sans Bold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78400" y="5422900"/>
            <a:ext cx="108712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673100"/>
            <a:ext cx="187071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400" y="10007600"/>
            <a:ext cx="18707100" cy="95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66000" y="4622800"/>
            <a:ext cx="44323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화면</a:t>
            </a:r>
            <a:r>
              <a:rPr lang="en-US" sz="6300" b="0" i="0" u="none" strike="noStrike" spc="100">
                <a:solidFill>
                  <a:srgbClr val="595959"/>
                </a:solidFill>
                <a:latin typeface="Gmarket Sans Bold"/>
              </a:rPr>
              <a:t> UI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62300" y="3302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88900"/>
            <a:ext cx="18707100" cy="306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971800"/>
            <a:ext cx="17043400" cy="655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378200"/>
            <a:ext cx="101727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인트로</a:t>
            </a:r>
            <a:r>
              <a:rPr lang="en-US" sz="6300" b="0" i="0" u="none" strike="noStrike" spc="-200">
                <a:solidFill>
                  <a:srgbClr val="FFF9FA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화면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13000" y="16637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FFF9FA"/>
                </a:solidFill>
                <a:latin typeface="TheJung150"/>
              </a:rPr>
              <a:t>Page 16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5676900"/>
            <a:ext cx="1790700" cy="43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" y="56769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타이틀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7886700"/>
            <a:ext cx="1981200" cy="43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0000">
            <a:off x="3454400" y="6121400"/>
            <a:ext cx="410210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3581400" y="8077200"/>
            <a:ext cx="1816100" cy="10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740000">
            <a:off x="12776200" y="8077200"/>
            <a:ext cx="22479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27200" y="78867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나가기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버튼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4100" y="7886700"/>
            <a:ext cx="1790700" cy="431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062200" y="78867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시작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버튼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88900"/>
            <a:ext cx="18707100" cy="306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971800"/>
            <a:ext cx="17043400" cy="655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378200"/>
            <a:ext cx="101727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튜토리얼</a:t>
            </a:r>
            <a:r>
              <a:rPr lang="en-US" sz="6300" b="0" i="0" u="none" strike="noStrike" spc="-200">
                <a:solidFill>
                  <a:srgbClr val="FFF9FA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화면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13000" y="16637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FFF9FA"/>
                </a:solidFill>
                <a:latin typeface="TheJung150"/>
              </a:rPr>
              <a:t>Page 17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100" y="7772400"/>
            <a:ext cx="2019300" cy="43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820900" y="7759700"/>
            <a:ext cx="1930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튜토리얼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대사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620000">
            <a:off x="13779500" y="7950200"/>
            <a:ext cx="10033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5626100"/>
            <a:ext cx="2108200" cy="431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8900" y="562610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주인공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캐릭터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20000">
            <a:off x="3365500" y="5994400"/>
            <a:ext cx="19304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88900" y="3111500"/>
            <a:ext cx="1397000" cy="139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49500" y="3632200"/>
            <a:ext cx="1790700" cy="431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087600" y="3619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스킵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버튼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620000">
            <a:off x="14046200" y="3810000"/>
            <a:ext cx="10033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88900"/>
            <a:ext cx="18707100" cy="306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971800"/>
            <a:ext cx="17043400" cy="655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378200"/>
            <a:ext cx="101727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지도</a:t>
            </a:r>
            <a:r>
              <a:rPr lang="en-US" sz="6300" b="0" i="0" u="none" strike="noStrike" spc="-200">
                <a:solidFill>
                  <a:srgbClr val="FFF9FA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화면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13000" y="16637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FFF9FA"/>
                </a:solidFill>
                <a:latin typeface="TheJung150"/>
              </a:rPr>
              <a:t>Page 18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32200"/>
            <a:ext cx="1790700" cy="43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49400" y="3619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총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재화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8229600"/>
            <a:ext cx="1790700" cy="43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49400" y="82169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상점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버튼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9500" y="3632200"/>
            <a:ext cx="1790700" cy="431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087600" y="3619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나가기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버튼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6286500"/>
            <a:ext cx="2082800" cy="43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0000">
            <a:off x="3289300" y="3797300"/>
            <a:ext cx="17145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000">
            <a:off x="3289300" y="6527800"/>
            <a:ext cx="20447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">
            <a:off x="3289300" y="8483600"/>
            <a:ext cx="13081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620000">
            <a:off x="14046200" y="3810000"/>
            <a:ext cx="10033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36500" y="5156200"/>
            <a:ext cx="1143000" cy="146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2500" y="6718300"/>
            <a:ext cx="1143000" cy="146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3500" y="5676900"/>
            <a:ext cx="1143000" cy="1460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82700" y="6273800"/>
            <a:ext cx="196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스테이지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선택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800" y="5664200"/>
            <a:ext cx="2082800" cy="431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260000">
            <a:off x="13525500" y="5956300"/>
            <a:ext cx="1651000" cy="101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5240000" y="5664200"/>
            <a:ext cx="196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스테이지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잠금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746500" y="-3962400"/>
            <a:ext cx="10579100" cy="1830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38200"/>
            <a:ext cx="37592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500" y="2641600"/>
            <a:ext cx="11861800" cy="6451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0600" y="939800"/>
            <a:ext cx="34798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-100">
                <a:solidFill>
                  <a:srgbClr val="FFF9FA"/>
                </a:solidFill>
                <a:ea typeface="Gmarket Sans Bold"/>
              </a:rPr>
              <a:t>데모</a:t>
            </a:r>
            <a:r>
              <a:rPr lang="en-US" sz="6300" b="0" i="0" u="none" strike="noStrike" spc="-100">
                <a:solidFill>
                  <a:srgbClr val="FFF9FA"/>
                </a:solidFill>
                <a:latin typeface="Gmarket Sans Bold"/>
              </a:rPr>
              <a:t> </a:t>
            </a:r>
            <a:r>
              <a:rPr lang="ko-KR" sz="6300" b="0" i="0" u="none" strike="noStrike" spc="-100">
                <a:solidFill>
                  <a:srgbClr val="FFF9FA"/>
                </a:solidFill>
                <a:ea typeface="Gmarket Sans Bold"/>
              </a:rPr>
              <a:t>영상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EEEEEE"/>
                </a:solidFill>
                <a:latin typeface="TheJung150"/>
              </a:rPr>
              <a:t>Page 01</a:t>
            </a:r>
          </a:p>
        </p:txBody>
      </p:sp>
      <p:pic>
        <p:nvPicPr>
          <p:cNvPr id="5" name="Marge Magic Bakery">
            <a:hlinkClick r:id="" action="ppaction://media"/>
            <a:extLst>
              <a:ext uri="{FF2B5EF4-FFF2-40B4-BE49-F238E27FC236}">
                <a16:creationId xmlns:a16="http://schemas.microsoft.com/office/drawing/2014/main" id="{7B7F754C-869F-48D5-A8A9-01F85A9AA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1500" y="2641600"/>
            <a:ext cx="11861800" cy="6451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12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88900"/>
            <a:ext cx="18707100" cy="306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971800"/>
            <a:ext cx="17043400" cy="655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378200"/>
            <a:ext cx="10172700" cy="572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5100" y="3238500"/>
            <a:ext cx="2806700" cy="336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5100" y="4699000"/>
            <a:ext cx="2806700" cy="336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5100" y="6146800"/>
            <a:ext cx="2806700" cy="336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플레이</a:t>
            </a:r>
            <a:r>
              <a:rPr lang="en-US" sz="6300" b="0" i="0" u="none" strike="noStrike" spc="-200">
                <a:solidFill>
                  <a:srgbClr val="FFF9FA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화면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13000" y="16637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FFF9FA"/>
                </a:solidFill>
                <a:latin typeface="TheJung150"/>
              </a:rPr>
              <a:t>Page 19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3378200"/>
            <a:ext cx="1790700" cy="431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73200" y="33782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기본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재화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0000">
            <a:off x="3213100" y="3632200"/>
            <a:ext cx="16637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330700" y="3479800"/>
            <a:ext cx="2095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Noto Sans CJK KR Regular"/>
              </a:rPr>
              <a:t>2000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4254500"/>
            <a:ext cx="1790700" cy="431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73200" y="42418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타이머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0000">
            <a:off x="3213100" y="4495800"/>
            <a:ext cx="1663700" cy="101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330700" y="4330700"/>
            <a:ext cx="209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Noto Sans CJK KR Regular"/>
              </a:rPr>
              <a:t>00:45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00" y="8394700"/>
            <a:ext cx="1790700" cy="431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536700" y="83947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아이템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0000">
            <a:off x="3289300" y="8597900"/>
            <a:ext cx="1295400" cy="10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98700" y="6921500"/>
            <a:ext cx="1790700" cy="431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5036800" y="6921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손님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680000">
            <a:off x="13766800" y="7061200"/>
            <a:ext cx="12192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73300" y="8394700"/>
            <a:ext cx="1790700" cy="431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024100" y="83947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빵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주문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680000">
            <a:off x="11125200" y="8509000"/>
            <a:ext cx="3860800" cy="101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55800" y="5016500"/>
            <a:ext cx="1790700" cy="431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706600" y="5016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게임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플레이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560000">
            <a:off x="10591800" y="5308600"/>
            <a:ext cx="40513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88900"/>
            <a:ext cx="18707100" cy="3060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971800"/>
            <a:ext cx="17043400" cy="655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378200"/>
            <a:ext cx="10172700" cy="5727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573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상점</a:t>
            </a:r>
            <a:r>
              <a:rPr lang="en-US" sz="6300" b="0" i="0" u="none" strike="noStrike" spc="-200">
                <a:solidFill>
                  <a:srgbClr val="FFF9FA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FFF9FA"/>
                </a:solidFill>
                <a:ea typeface="Gmarket Sans Bold"/>
              </a:rPr>
              <a:t>화면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13000" y="16637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FFF9FA"/>
                </a:solidFill>
                <a:latin typeface="TheJung150"/>
              </a:rPr>
              <a:t>Page 20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632200"/>
            <a:ext cx="1790700" cy="43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49400" y="3619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총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재화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000">
            <a:off x="3289300" y="3797300"/>
            <a:ext cx="17145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9500" y="3632200"/>
            <a:ext cx="1790700" cy="431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087600" y="36195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나가기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버튼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620000">
            <a:off x="14046200" y="3810000"/>
            <a:ext cx="10033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2200" y="5219700"/>
            <a:ext cx="1790700" cy="43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113000" y="52197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아이템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260000">
            <a:off x="12788900" y="5511800"/>
            <a:ext cx="22987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9500" y="7810500"/>
            <a:ext cx="1790700" cy="431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087600" y="7797800"/>
            <a:ext cx="1701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구매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버튼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2941300" y="7962900"/>
            <a:ext cx="21082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700" y="5626100"/>
            <a:ext cx="2349500" cy="431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92200" y="5626100"/>
            <a:ext cx="2247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상점주인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캐릭터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200000">
            <a:off x="3314700" y="6210300"/>
            <a:ext cx="2451100" cy="10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41500" y="6832600"/>
            <a:ext cx="2844800" cy="431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592300" y="6819900"/>
            <a:ext cx="2768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아이템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가격과</a:t>
            </a:r>
            <a:r>
              <a:rPr lang="en-US" sz="24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TheJung150"/>
              </a:rPr>
              <a:t>설명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200000">
            <a:off x="12941300" y="7124700"/>
            <a:ext cx="16129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07900" y="5257800"/>
            <a:ext cx="10871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26100" y="4038600"/>
            <a:ext cx="1346200" cy="212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-774700"/>
            <a:ext cx="187071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100" y="4419600"/>
            <a:ext cx="7416800" cy="134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257800" y="4445000"/>
            <a:ext cx="20701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7700" b="0" i="0" u="none" strike="noStrike" spc="-100">
                <a:solidFill>
                  <a:srgbClr val="FFFFFF"/>
                </a:solidFill>
                <a:latin typeface="Gmarket Sans 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78400" y="5422900"/>
            <a:ext cx="108712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673100"/>
            <a:ext cx="187071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400" y="10007600"/>
            <a:ext cx="18707100" cy="95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277100" y="4559300"/>
            <a:ext cx="54483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유사</a:t>
            </a:r>
            <a:r>
              <a:rPr lang="en-US" sz="6300" b="0" i="0" u="none" strike="noStrike" spc="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게임</a:t>
            </a:r>
            <a:r>
              <a:rPr lang="en-US" sz="6300" b="0" i="0" u="none" strike="noStrike" spc="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67100" y="304800"/>
            <a:ext cx="1612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3035300"/>
            <a:ext cx="27813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1320800"/>
            <a:ext cx="172212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머지머지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고양이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카페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22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1000" y="4546600"/>
            <a:ext cx="11709400" cy="328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머지머지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고양이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카페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: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나만의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카페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꾸미기</a:t>
            </a:r>
          </a:p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머지머지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고양이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카페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: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나만의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카페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꾸미기는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Merge Team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에서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개발한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무료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안드로이드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게임입니다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.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이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게임에서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플레이어는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한적한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숲에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숨겨진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아늑한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카페를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운영할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수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있습니다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.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어느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날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,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인간으로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변장한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고양이가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카페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문을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두드리면서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따뜻하고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치유적인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이야기와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퀘스트가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500" b="0" i="0" u="none" strike="noStrike">
                <a:solidFill>
                  <a:srgbClr val="595959"/>
                </a:solidFill>
                <a:ea typeface="TheJung150"/>
              </a:rPr>
              <a:t>펼쳐집니다</a:t>
            </a:r>
            <a:r>
              <a:rPr lang="en-US" sz="3500" b="0" i="0" u="none" strike="noStrike">
                <a:solidFill>
                  <a:srgbClr val="595959"/>
                </a:solidFill>
                <a:latin typeface="TheJung150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2300" y="9271000"/>
            <a:ext cx="8191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C2C2C2"/>
                </a:solidFill>
                <a:ea typeface="Noto Sans CJK KR Regular"/>
              </a:rPr>
              <a:t>출처</a:t>
            </a:r>
            <a:r>
              <a:rPr lang="en-US" sz="1600" b="0" i="0" u="none" strike="noStrike">
                <a:solidFill>
                  <a:srgbClr val="C2C2C2"/>
                </a:solidFill>
                <a:latin typeface="Noto Sans CJK KR Regular"/>
              </a:rPr>
              <a:t> - https://meojimeoji-goyangi-kape-namanyi-kape-ggumigi.softonic.kr/android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6096000"/>
            <a:ext cx="146812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1320800"/>
            <a:ext cx="172212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머지머지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고양이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카페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_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정보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600" y="3225800"/>
            <a:ext cx="222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595959"/>
                </a:solidFill>
                <a:ea typeface="Gmarket Sans Bold"/>
              </a:rPr>
              <a:t>메커니즘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00" y="6426200"/>
            <a:ext cx="222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>
                <a:solidFill>
                  <a:srgbClr val="595959"/>
                </a:solidFill>
                <a:ea typeface="Gmarket Sans Bold"/>
              </a:rPr>
              <a:t>재미요소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03400" y="4076700"/>
            <a:ext cx="14744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플레이어는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탭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,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드래그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,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머지의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간단한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동작으로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재료를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합치면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디저트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,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음식을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요리함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요리한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디저트와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음식을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손님한테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판매함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아이템을</a:t>
            </a:r>
            <a:r>
              <a:rPr lang="en-US" sz="3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50"/>
              </a:rPr>
              <a:t>사용함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9600" y="7086600"/>
            <a:ext cx="14744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카페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꾸미기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기능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취향에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맞게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카페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외부와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내부를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꾸밈</a:t>
            </a:r>
            <a:endParaRPr lang="en-US" sz="3000" b="0" i="0" u="none" strike="noStrike" dirty="0">
              <a:solidFill>
                <a:srgbClr val="595959"/>
              </a:solidFill>
              <a:latin typeface="TheJung150"/>
            </a:endParaRP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다양한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악세사리로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캐릭터를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스타일링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할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수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있음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게임안의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친구들과</a:t>
            </a:r>
            <a:r>
              <a:rPr lang="en-US" sz="3000" b="0" i="0" u="none" strike="noStrike" dirty="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3000" b="0" i="0" u="none" strike="noStrike" dirty="0">
                <a:solidFill>
                  <a:srgbClr val="595959"/>
                </a:solidFill>
                <a:ea typeface="TheJung150"/>
              </a:rPr>
              <a:t>상호작용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320800"/>
            <a:ext cx="172212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머지머지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고양이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카페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_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차별요소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124200"/>
            <a:ext cx="2692400" cy="478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3670300"/>
            <a:ext cx="6527800" cy="365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67500" y="5943600"/>
            <a:ext cx="49657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11300" y="8026400"/>
            <a:ext cx="6540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머지를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할때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에너지를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사용하고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쿨타임이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있음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,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아이템생성은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플레이보드판에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생성해야함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88600" y="8115300"/>
            <a:ext cx="5715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머지를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할때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에너지와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쿨타임이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없음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아이템은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따로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단축키를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눌러</a:t>
            </a:r>
            <a:r>
              <a:rPr lang="en-US" sz="25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TheJung150"/>
              </a:rPr>
              <a:t>사용가능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557000" y="3581400"/>
            <a:ext cx="106934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7416800"/>
            <a:ext cx="107188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800" y="1193800"/>
            <a:ext cx="13360400" cy="204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100">
                <a:solidFill>
                  <a:srgbClr val="595959"/>
                </a:solidFill>
                <a:ea typeface="Gmarket Sans Bold"/>
              </a:rPr>
              <a:t>발표를</a:t>
            </a:r>
            <a:r>
              <a:rPr lang="en-US" sz="6300" b="0" i="0" u="none" strike="noStrike" spc="-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100">
                <a:solidFill>
                  <a:srgbClr val="595959"/>
                </a:solidFill>
                <a:ea typeface="Gmarket Sans Bold"/>
              </a:rPr>
              <a:t>마칩니다</a:t>
            </a:r>
            <a:r>
              <a:rPr lang="en-US" sz="6300" b="0" i="0" u="none" strike="noStrike" spc="-100">
                <a:solidFill>
                  <a:srgbClr val="595959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94619"/>
              </a:lnSpc>
            </a:pPr>
            <a:r>
              <a:rPr lang="ko-KR" sz="6300" b="0" i="0" u="none" strike="noStrike" spc="-100">
                <a:solidFill>
                  <a:srgbClr val="595959"/>
                </a:solidFill>
                <a:ea typeface="Gmarket Sans Bold"/>
              </a:rPr>
              <a:t>질문</a:t>
            </a:r>
            <a:r>
              <a:rPr lang="en-US" sz="6300" b="0" i="0" u="none" strike="noStrike" spc="-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100">
                <a:solidFill>
                  <a:srgbClr val="595959"/>
                </a:solidFill>
                <a:ea typeface="Gmarket Sans Bold"/>
              </a:rPr>
              <a:t>및</a:t>
            </a:r>
            <a:r>
              <a:rPr lang="en-US" sz="6300" b="0" i="0" u="none" strike="noStrike" spc="-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100">
                <a:solidFill>
                  <a:srgbClr val="595959"/>
                </a:solidFill>
                <a:ea typeface="Gmarket Sans Bold"/>
              </a:rPr>
              <a:t>추가</a:t>
            </a:r>
            <a:r>
              <a:rPr lang="en-US" sz="6300" b="0" i="0" u="none" strike="noStrike" spc="-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100">
                <a:solidFill>
                  <a:srgbClr val="595959"/>
                </a:solidFill>
                <a:ea typeface="Gmarket Sans Bold"/>
              </a:rPr>
              <a:t>의견</a:t>
            </a:r>
            <a:r>
              <a:rPr lang="en-US" sz="6300" b="0" i="0" u="none" strike="noStrike" spc="-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100">
                <a:solidFill>
                  <a:srgbClr val="595959"/>
                </a:solidFill>
                <a:ea typeface="Gmarket Sans Bold"/>
              </a:rPr>
              <a:t>부탁드립니다</a:t>
            </a:r>
            <a:r>
              <a:rPr lang="en-US" sz="6300" b="0" i="0" u="none" strike="noStrike" spc="-100">
                <a:solidFill>
                  <a:srgbClr val="595959"/>
                </a:solidFill>
                <a:latin typeface="Gmarket Sans Bold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6858000"/>
            <a:ext cx="6337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TheJung150"/>
              </a:rPr>
              <a:t>Taem name : Croffin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3800" y="7620000"/>
            <a:ext cx="2387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TheJung150"/>
              </a:rPr>
              <a:t>기획</a:t>
            </a:r>
            <a:r>
              <a:rPr lang="en-US" sz="2100" b="0" i="0" u="none" strike="noStrike" dirty="0">
                <a:solidFill>
                  <a:srgbClr val="595959"/>
                </a:solidFill>
                <a:latin typeface="TheJung150"/>
              </a:rPr>
              <a:t>, </a:t>
            </a:r>
            <a:r>
              <a:rPr lang="ko-KR" sz="2100" b="0" i="0" u="none" strike="noStrike" dirty="0">
                <a:solidFill>
                  <a:srgbClr val="595959"/>
                </a:solidFill>
                <a:ea typeface="TheJung150"/>
              </a:rPr>
              <a:t>아트</a:t>
            </a:r>
            <a:r>
              <a:rPr lang="en-US" sz="2100" b="0" i="0" u="none" strike="noStrike" dirty="0">
                <a:solidFill>
                  <a:srgbClr val="595959"/>
                </a:solidFill>
                <a:latin typeface="TheJung150"/>
              </a:rPr>
              <a:t> : </a:t>
            </a:r>
            <a:r>
              <a:rPr lang="ko-KR" sz="2100" b="0" i="0" u="none" strike="noStrike" dirty="0">
                <a:solidFill>
                  <a:srgbClr val="595959"/>
                </a:solidFill>
                <a:ea typeface="TheJung150"/>
              </a:rPr>
              <a:t>이수빈</a:t>
            </a:r>
          </a:p>
          <a:p>
            <a:pPr lvl="0" algn="l">
              <a:lnSpc>
                <a:spcPct val="1244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TheJung150"/>
              </a:rPr>
              <a:t>프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TheJung150"/>
              </a:rPr>
              <a:t>로그래</a:t>
            </a:r>
            <a:r>
              <a:rPr lang="ko-KR" sz="2100" b="0" i="0" u="none" strike="noStrike" dirty="0">
                <a:solidFill>
                  <a:srgbClr val="595959"/>
                </a:solidFill>
                <a:ea typeface="TheJung150"/>
              </a:rPr>
              <a:t>밍</a:t>
            </a:r>
            <a:r>
              <a:rPr lang="en-US" sz="2100" b="0" i="0" u="none" strike="noStrike" dirty="0">
                <a:solidFill>
                  <a:srgbClr val="595959"/>
                </a:solidFill>
                <a:latin typeface="TheJung150"/>
              </a:rPr>
              <a:t> : </a:t>
            </a:r>
            <a:r>
              <a:rPr lang="ko-KR" sz="2100" b="0" i="0" u="none" strike="noStrike" dirty="0">
                <a:solidFill>
                  <a:srgbClr val="595959"/>
                </a:solidFill>
                <a:ea typeface="TheJung150"/>
              </a:rPr>
              <a:t>조하은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170434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962400" y="3606800"/>
            <a:ext cx="10693400" cy="307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75200" y="6210300"/>
            <a:ext cx="6311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6197600"/>
            <a:ext cx="146812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19200"/>
            <a:ext cx="2311400" cy="1257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664700" y="6210300"/>
            <a:ext cx="63119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2500" y="1358900"/>
            <a:ext cx="17526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-100">
                <a:solidFill>
                  <a:srgbClr val="FFF9FA"/>
                </a:solidFill>
                <a:ea typeface="Gmarket Sans Bold"/>
              </a:rPr>
              <a:t>목차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70200" y="1701800"/>
            <a:ext cx="1473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94800" y="4381500"/>
            <a:ext cx="3302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게임의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핵심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플레이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메커니즘</a:t>
            </a:r>
          </a:p>
          <a:p>
            <a:pPr lvl="0" algn="l">
              <a:lnSpc>
                <a:spcPct val="124499"/>
              </a:lnSpc>
            </a:pPr>
            <a:endParaRPr lang="ko-KR" sz="2200" b="0" i="0" u="none" strike="noStrike" spc="-100">
              <a:solidFill>
                <a:srgbClr val="595959"/>
              </a:solidFill>
              <a:ea typeface="TheJung15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94800" y="3670300"/>
            <a:ext cx="3492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595959"/>
                </a:solidFill>
                <a:ea typeface="Gmarket Sans Bold"/>
              </a:rPr>
              <a:t>매커니즘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42300" y="3670300"/>
            <a:ext cx="86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3400" y="4394200"/>
            <a:ext cx="3302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게임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정보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게임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조작법과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시점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게임의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목표와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43400" y="3683000"/>
            <a:ext cx="3492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595959"/>
                </a:solidFill>
                <a:ea typeface="Gmarket Sans Bold"/>
              </a:rPr>
              <a:t>게임</a:t>
            </a: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4300" b="0" i="0" u="none" strike="noStrike" spc="-100">
                <a:solidFill>
                  <a:srgbClr val="595959"/>
                </a:solidFill>
                <a:ea typeface="Gmarket Sans Bold"/>
              </a:rPr>
              <a:t>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90900" y="3683000"/>
            <a:ext cx="86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97000" y="3670300"/>
            <a:ext cx="3492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595959"/>
                </a:solidFill>
                <a:ea typeface="Gmarket Sans Bold"/>
              </a:rPr>
              <a:t>스토리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44500" y="3670300"/>
            <a:ext cx="86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94800" y="6629400"/>
            <a:ext cx="3492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595959"/>
                </a:solidFill>
                <a:ea typeface="Gmarket Sans Bold"/>
              </a:rPr>
              <a:t>화면</a:t>
            </a: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 UI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42300" y="6629400"/>
            <a:ext cx="86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43400" y="7353300"/>
            <a:ext cx="3302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시스템적인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재미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스토리안의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재미</a:t>
            </a:r>
          </a:p>
          <a:p>
            <a:pPr lvl="0" algn="l">
              <a:lnSpc>
                <a:spcPct val="124499"/>
              </a:lnSpc>
            </a:pPr>
            <a:endParaRPr lang="ko-KR" sz="2200" b="0" i="0" u="none" strike="noStrike" spc="-100">
              <a:solidFill>
                <a:srgbClr val="595959"/>
              </a:solidFill>
              <a:ea typeface="TheJung15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343400" y="6642100"/>
            <a:ext cx="3492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595959"/>
                </a:solidFill>
                <a:ea typeface="Gmarket Sans Bold"/>
              </a:rPr>
              <a:t>재미요소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78200" y="6642100"/>
            <a:ext cx="10668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97000" y="7340600"/>
            <a:ext cx="3302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차별화</a:t>
            </a:r>
            <a:r>
              <a:rPr lang="en-US" sz="2200" b="0" i="0" u="none" strike="noStrike" spc="-100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TheJung150"/>
              </a:rPr>
              <a:t>요소</a:t>
            </a:r>
          </a:p>
          <a:p>
            <a:pPr lvl="0" algn="l">
              <a:lnSpc>
                <a:spcPct val="124499"/>
              </a:lnSpc>
            </a:pPr>
            <a:endParaRPr lang="ko-KR" sz="2200" b="0" i="0" u="none" strike="noStrike" spc="-100">
              <a:solidFill>
                <a:srgbClr val="595959"/>
              </a:solidFill>
              <a:ea typeface="TheJung150"/>
            </a:endParaRPr>
          </a:p>
          <a:p>
            <a:pPr lvl="0" algn="l">
              <a:lnSpc>
                <a:spcPct val="124499"/>
              </a:lnSpc>
            </a:pPr>
            <a:endParaRPr lang="ko-KR" sz="2200" b="0" i="0" u="none" strike="noStrike" spc="-100">
              <a:solidFill>
                <a:srgbClr val="595959"/>
              </a:solidFill>
              <a:ea typeface="TheJung15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097000" y="6629400"/>
            <a:ext cx="3670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4300" b="0" i="0" u="none" strike="noStrike" spc="-100">
                <a:solidFill>
                  <a:srgbClr val="595959"/>
                </a:solidFill>
                <a:ea typeface="Gmarket Sans Bold"/>
              </a:rPr>
              <a:t>유사</a:t>
            </a: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4300" b="0" i="0" u="none" strike="noStrike" spc="-100">
                <a:solidFill>
                  <a:srgbClr val="595959"/>
                </a:solidFill>
                <a:ea typeface="Gmarket Sans Bold"/>
              </a:rPr>
              <a:t>게임</a:t>
            </a: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4300" b="0" i="0" u="none" strike="noStrike" spc="-100">
                <a:solidFill>
                  <a:srgbClr val="595959"/>
                </a:solidFill>
                <a:ea typeface="Gmarket Sans Bold"/>
              </a:rPr>
              <a:t>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44500" y="6629400"/>
            <a:ext cx="8636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en-US" sz="4300" b="0" i="0" u="none" strike="noStrike" spc="-100">
                <a:solidFill>
                  <a:srgbClr val="595959"/>
                </a:solidFill>
                <a:latin typeface="Gmarket Sans Bold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07900" y="5257800"/>
            <a:ext cx="10871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15000" y="4114800"/>
            <a:ext cx="1346200" cy="212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-774700"/>
            <a:ext cx="18707100" cy="952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59400" y="4521200"/>
            <a:ext cx="20701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7700" b="0" i="0" u="none" strike="noStrike" spc="-100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495800"/>
            <a:ext cx="6400800" cy="134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78400" y="5422900"/>
            <a:ext cx="108712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673100"/>
            <a:ext cx="187071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400" y="10007600"/>
            <a:ext cx="18707100" cy="95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823200" y="4597400"/>
            <a:ext cx="70993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게임</a:t>
            </a:r>
            <a:r>
              <a:rPr lang="en-US" sz="6300" b="0" i="0" u="none" strike="noStrike" spc="1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62300" y="3302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3274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4619"/>
              </a:lnSpc>
              <a:buClr>
                <a:srgbClr val="595959"/>
              </a:buClr>
              <a:buFont typeface="Arial"/>
              <a:buChar char="●"/>
            </a:pPr>
            <a:r>
              <a:rPr lang="ko-KR" sz="3500" b="1" i="0" u="none" strike="noStrike">
                <a:solidFill>
                  <a:srgbClr val="595959"/>
                </a:solidFill>
                <a:ea typeface="Gmarket Sans Medium"/>
              </a:rPr>
              <a:t>게임</a:t>
            </a:r>
            <a:r>
              <a:rPr lang="en-US" sz="35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1" i="0" u="none" strike="noStrike">
                <a:solidFill>
                  <a:srgbClr val="595959"/>
                </a:solidFill>
                <a:ea typeface="Gmarket Sans Medium"/>
              </a:rPr>
              <a:t>장르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3700" y="3987800"/>
            <a:ext cx="6565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THEJung130"/>
              </a:rPr>
              <a:t>머지</a:t>
            </a:r>
            <a:r>
              <a:rPr lang="en-US" sz="3000" b="0" i="0" u="none" strike="noStrike">
                <a:solidFill>
                  <a:srgbClr val="595959"/>
                </a:solidFill>
                <a:latin typeface="THEJung130"/>
              </a:rPr>
              <a:t>, </a:t>
            </a:r>
            <a:r>
              <a:rPr lang="ko-KR" sz="3000" b="0" i="0" u="none" strike="noStrike">
                <a:solidFill>
                  <a:srgbClr val="595959"/>
                </a:solidFill>
                <a:ea typeface="THEJung130"/>
              </a:rPr>
              <a:t>타이쿤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6863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4619"/>
              </a:lnSpc>
              <a:buClr>
                <a:srgbClr val="595959"/>
              </a:buClr>
              <a:buFont typeface="Arial"/>
              <a:buChar char="●"/>
            </a:pPr>
            <a:r>
              <a:rPr lang="ko-KR" sz="3500" b="1" i="0" u="none" strike="noStrike">
                <a:solidFill>
                  <a:srgbClr val="595959"/>
                </a:solidFill>
                <a:ea typeface="Gmarket Sans Medium"/>
              </a:rPr>
              <a:t>테마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3700" y="5410200"/>
            <a:ext cx="6565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THEJung130"/>
              </a:rPr>
              <a:t>빵집</a:t>
            </a:r>
            <a:r>
              <a:rPr lang="en-US" sz="3000" b="0" i="0" u="none" strike="noStrike">
                <a:solidFill>
                  <a:srgbClr val="595959"/>
                </a:solidFill>
                <a:latin typeface="THEJung130"/>
              </a:rPr>
              <a:t>, </a:t>
            </a:r>
            <a:r>
              <a:rPr lang="ko-KR" sz="3000" b="0" i="0" u="none" strike="noStrike">
                <a:solidFill>
                  <a:srgbClr val="595959"/>
                </a:solidFill>
                <a:ea typeface="THEJung130"/>
              </a:rPr>
              <a:t>힐링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" y="61976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4619"/>
              </a:lnSpc>
              <a:buClr>
                <a:srgbClr val="595959"/>
              </a:buClr>
              <a:buFont typeface="Arial"/>
              <a:buChar char="●"/>
            </a:pPr>
            <a:r>
              <a:rPr lang="ko-KR" sz="3500" b="1" i="0" u="none" strike="noStrike">
                <a:solidFill>
                  <a:srgbClr val="595959"/>
                </a:solidFill>
                <a:ea typeface="Gmarket Sans Medium"/>
              </a:rPr>
              <a:t>플랫폼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6400" y="6946900"/>
            <a:ext cx="6565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THEJung130"/>
              </a:rPr>
              <a:t>PC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632700"/>
            <a:ext cx="4394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4619"/>
              </a:lnSpc>
              <a:buClr>
                <a:srgbClr val="595959"/>
              </a:buClr>
              <a:buFont typeface="Arial"/>
              <a:buChar char="●"/>
            </a:pPr>
            <a:r>
              <a:rPr lang="ko-KR" sz="3500" b="1" i="0" u="none" strike="noStrike">
                <a:solidFill>
                  <a:srgbClr val="595959"/>
                </a:solidFill>
                <a:ea typeface="Gmarket Sans Medium"/>
              </a:rPr>
              <a:t>타겟</a:t>
            </a:r>
            <a:r>
              <a:rPr lang="en-US" sz="35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500" b="1" i="0" u="none" strike="noStrike">
                <a:solidFill>
                  <a:srgbClr val="595959"/>
                </a:solidFill>
                <a:ea typeface="Gmarket Sans Medium"/>
              </a:rPr>
              <a:t>유저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3700" y="8394700"/>
            <a:ext cx="6565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THEJung130"/>
              </a:rPr>
              <a:t>타이쿤성을</a:t>
            </a:r>
            <a:r>
              <a:rPr lang="en-US" sz="3000" b="0" i="0" u="none" strike="noStrike">
                <a:solidFill>
                  <a:srgbClr val="595959"/>
                </a:solidFill>
                <a:latin typeface="THEJung13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30"/>
              </a:rPr>
              <a:t>띄는</a:t>
            </a:r>
            <a:r>
              <a:rPr lang="en-US" sz="3000" b="0" i="0" u="none" strike="noStrike">
                <a:solidFill>
                  <a:srgbClr val="595959"/>
                </a:solidFill>
                <a:latin typeface="THEJung13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30"/>
              </a:rPr>
              <a:t>게임을</a:t>
            </a:r>
            <a:r>
              <a:rPr lang="en-US" sz="3000" b="0" i="0" u="none" strike="noStrike">
                <a:solidFill>
                  <a:srgbClr val="595959"/>
                </a:solidFill>
                <a:latin typeface="THEJung13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30"/>
              </a:rPr>
              <a:t>선호하는</a:t>
            </a:r>
            <a:r>
              <a:rPr lang="en-US" sz="3000" b="0" i="0" u="none" strike="noStrike">
                <a:solidFill>
                  <a:srgbClr val="595959"/>
                </a:solidFill>
                <a:latin typeface="THEJung130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THEJung130"/>
              </a:rPr>
              <a:t>유저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400" y="3530600"/>
            <a:ext cx="8280400" cy="4635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게임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개요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535400" y="825500"/>
            <a:ext cx="113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300" y="3644900"/>
            <a:ext cx="2565400" cy="256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900" y="3556000"/>
            <a:ext cx="2565400" cy="256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6900" y="3568700"/>
            <a:ext cx="2565400" cy="256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8100" y="3784600"/>
            <a:ext cx="1943100" cy="194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3911600"/>
            <a:ext cx="1612900" cy="1612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9600" y="6299200"/>
            <a:ext cx="800100" cy="800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187700" y="6324600"/>
            <a:ext cx="711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231815"/>
                </a:solidFill>
                <a:latin typeface="Gmarket Sans Bold"/>
              </a:rPr>
              <a:t>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2600" y="6299200"/>
            <a:ext cx="800100" cy="80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883400" y="6324600"/>
            <a:ext cx="711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231815"/>
                </a:solidFill>
                <a:latin typeface="Gmarket Sans Bold"/>
              </a:rPr>
              <a:t>Q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400" y="6299200"/>
            <a:ext cx="800100" cy="800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490200" y="6337300"/>
            <a:ext cx="711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231815"/>
                </a:solidFill>
                <a:latin typeface="Gmarket Sans Bold"/>
              </a:rPr>
              <a:t>W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7800" y="6299200"/>
            <a:ext cx="800100" cy="80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185900" y="6324600"/>
            <a:ext cx="711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231815"/>
                </a:solidFill>
                <a:latin typeface="Gmarket Sans Bold"/>
              </a:rPr>
              <a:t>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98700" y="7315200"/>
            <a:ext cx="248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Gmarket Sans Medium"/>
              </a:rPr>
              <a:t>밀가루</a:t>
            </a:r>
            <a:r>
              <a:rPr lang="en-US" sz="3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Gmarket Sans Medium"/>
              </a:rPr>
              <a:t>구매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게임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조작법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19800" y="7315200"/>
            <a:ext cx="248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Gmarket Sans Medium"/>
              </a:rPr>
              <a:t>휘핑기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26600" y="7277100"/>
            <a:ext cx="248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Gmarket Sans Medium"/>
              </a:rPr>
              <a:t>오븐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22300" y="7315200"/>
            <a:ext cx="248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Gmarket Sans Medium"/>
              </a:rPr>
              <a:t>일일</a:t>
            </a:r>
            <a:r>
              <a:rPr lang="en-US" sz="3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1" i="0" u="none" strike="noStrike">
                <a:solidFill>
                  <a:srgbClr val="595959"/>
                </a:solidFill>
                <a:ea typeface="Gmarket Sans Medium"/>
              </a:rPr>
              <a:t>알바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21400" y="7975600"/>
            <a:ext cx="2425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595959"/>
                </a:solidFill>
                <a:ea typeface="TheJung150"/>
              </a:rPr>
              <a:t>여러개의</a:t>
            </a: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TheJung150"/>
              </a:rPr>
              <a:t>빵을</a:t>
            </a: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TheJung150"/>
              </a:rPr>
              <a:t>생성함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77400" y="7975600"/>
            <a:ext cx="2425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595959"/>
                </a:solidFill>
                <a:ea typeface="TheJung150"/>
              </a:rPr>
              <a:t>시간을</a:t>
            </a: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 10</a:t>
            </a:r>
            <a:r>
              <a:rPr lang="ko-KR" sz="2000" b="0" i="0" u="none" strike="noStrike">
                <a:solidFill>
                  <a:srgbClr val="595959"/>
                </a:solidFill>
                <a:ea typeface="TheJung150"/>
              </a:rPr>
              <a:t>초</a:t>
            </a: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TheJung150"/>
              </a:rPr>
              <a:t>늘려줌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271500" y="7975600"/>
            <a:ext cx="2616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15</a:t>
            </a:r>
            <a:r>
              <a:rPr lang="ko-KR" sz="2000" b="0" i="0" u="none" strike="noStrike">
                <a:solidFill>
                  <a:srgbClr val="595959"/>
                </a:solidFill>
                <a:ea typeface="TheJung150"/>
              </a:rPr>
              <a:t>초동안</a:t>
            </a: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TheJung150"/>
              </a:rPr>
              <a:t>수익이</a:t>
            </a: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 2</a:t>
            </a:r>
            <a:r>
              <a:rPr lang="ko-KR" sz="2000" b="0" i="0" u="none" strike="noStrike">
                <a:solidFill>
                  <a:srgbClr val="595959"/>
                </a:solidFill>
                <a:ea typeface="TheJung150"/>
              </a:rPr>
              <a:t>배됨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8382000" cy="1257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46100" y="1320800"/>
            <a:ext cx="85344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게임의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목표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67500" y="5943600"/>
            <a:ext cx="4965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1219200"/>
            <a:ext cx="8331200" cy="125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271000" y="1320800"/>
            <a:ext cx="8470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게임시스템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0400" y="4140200"/>
            <a:ext cx="7988300" cy="334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스테이지별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주어진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시간안에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손님한테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빵을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팔아서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재화를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버는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시스템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2.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다음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스테이지로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넘어가기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위한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해금조건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   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달성하며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스토리진행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595959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3.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돈을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모아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아이템을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구매하여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 </a:t>
            </a:r>
            <a:r>
              <a:rPr lang="ko-KR" sz="3000" b="0" i="0" u="none" strike="noStrike">
                <a:solidFill>
                  <a:srgbClr val="595959"/>
                </a:solidFill>
                <a:ea typeface="Gmarket Sans Medium"/>
              </a:rPr>
              <a:t>게임진행</a:t>
            </a:r>
            <a:r>
              <a:rPr lang="en-US" sz="3000" b="0" i="0" u="none" strike="noStrike">
                <a:solidFill>
                  <a:srgbClr val="595959"/>
                </a:solidFill>
                <a:latin typeface="Gmarket Sans Medium"/>
              </a:rPr>
              <a:t>
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" y="4686300"/>
            <a:ext cx="81534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7499"/>
              </a:lnSpc>
            </a:pP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최고의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제빵사가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되기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위한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주인공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고양이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 '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머지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'</a:t>
            </a:r>
          </a:p>
          <a:p>
            <a:pPr lvl="0" algn="l">
              <a:lnSpc>
                <a:spcPct val="107899"/>
              </a:lnSpc>
            </a:pP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'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머지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'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가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자신의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제빵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실력의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발전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위해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'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머지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07899"/>
              </a:lnSpc>
            </a:pP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매직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베이커리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'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가게를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오픈하여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동네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사람들</a:t>
            </a:r>
          </a:p>
          <a:p>
            <a:pPr lvl="0" algn="l">
              <a:lnSpc>
                <a:spcPct val="107899"/>
              </a:lnSpc>
            </a:pP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에게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빵을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팔면서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성장하는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스토리적인</a:t>
            </a:r>
            <a:r>
              <a:rPr lang="en-US" sz="3000" b="0" i="0" u="none" strike="noStrike" spc="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3000" b="0" i="0" u="none" strike="noStrike" spc="100">
                <a:solidFill>
                  <a:srgbClr val="595959"/>
                </a:solidFill>
                <a:ea typeface="Gmarket Sans Medium"/>
              </a:rPr>
              <a:t>목표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407900" y="5156200"/>
            <a:ext cx="108712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15000" y="4114800"/>
            <a:ext cx="1346200" cy="212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-774700"/>
            <a:ext cx="187071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495800"/>
            <a:ext cx="6400800" cy="134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359400" y="4521200"/>
            <a:ext cx="20701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en-US" sz="7700" b="0" i="0" u="none" strike="noStrike" spc="-10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78400" y="5422900"/>
            <a:ext cx="108712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-673100"/>
            <a:ext cx="187071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400" y="10007600"/>
            <a:ext cx="18707100" cy="952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937500" y="4737100"/>
            <a:ext cx="70993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100">
                <a:solidFill>
                  <a:srgbClr val="595959"/>
                </a:solidFill>
                <a:ea typeface="Gmarket Sans Bold"/>
              </a:rPr>
              <a:t>메커니즘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62300" y="3302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7327900"/>
            <a:ext cx="187071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971800"/>
            <a:ext cx="17043400" cy="631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1219200"/>
            <a:ext cx="170434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3492500"/>
            <a:ext cx="34163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0" y="3492500"/>
            <a:ext cx="3416300" cy="1917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3492500"/>
            <a:ext cx="3416300" cy="191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6700" y="6273800"/>
            <a:ext cx="3416300" cy="191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4900" y="6261100"/>
            <a:ext cx="34163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6261100"/>
            <a:ext cx="3416300" cy="1917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2700" y="6553200"/>
            <a:ext cx="1384300" cy="138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7000" y="6642100"/>
            <a:ext cx="11557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2100" y="6248400"/>
            <a:ext cx="927100" cy="92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2100" y="7264400"/>
            <a:ext cx="9271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1000" y="6591300"/>
            <a:ext cx="1295400" cy="129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8700" y="1358900"/>
            <a:ext cx="11391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4619"/>
              </a:lnSpc>
            </a:pP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게임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핵심</a:t>
            </a:r>
            <a:r>
              <a:rPr lang="en-US" sz="6300" b="0" i="0" u="none" strike="noStrike" spc="-200">
                <a:solidFill>
                  <a:srgbClr val="595959"/>
                </a:solidFill>
                <a:latin typeface="Gmarket Sans Bold"/>
              </a:rPr>
              <a:t> </a:t>
            </a:r>
            <a:r>
              <a:rPr lang="ko-KR" sz="6300" b="0" i="0" u="none" strike="noStrike" spc="-200">
                <a:solidFill>
                  <a:srgbClr val="595959"/>
                </a:solidFill>
                <a:ea typeface="Gmarket Sans Bold"/>
              </a:rPr>
              <a:t>플레이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6400" y="6985000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7300" y="7099300"/>
            <a:ext cx="4191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8800" y="6159500"/>
            <a:ext cx="1905000" cy="228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16300" y="6375400"/>
            <a:ext cx="1600200" cy="129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2200" y="6375400"/>
            <a:ext cx="11811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64200" y="5689600"/>
            <a:ext cx="1447800" cy="10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15700" y="5689600"/>
            <a:ext cx="14478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1214100" y="8458200"/>
            <a:ext cx="1473200" cy="101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5664200" y="8445500"/>
            <a:ext cx="1473200" cy="101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4503400" y="6057900"/>
            <a:ext cx="330200" cy="101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5735300" y="863600"/>
            <a:ext cx="1917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461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TheJung150"/>
              </a:rPr>
              <a:t>Page 08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70100" y="5549900"/>
            <a:ext cx="3086100" cy="393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260600" y="5562600"/>
            <a:ext cx="270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인트로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94600" y="5549900"/>
            <a:ext cx="3086100" cy="3937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7785100" y="5562600"/>
            <a:ext cx="270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튜토리얼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31800" y="5549900"/>
            <a:ext cx="3086100" cy="393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309600" y="5562600"/>
            <a:ext cx="270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스테이지</a:t>
            </a:r>
            <a:r>
              <a:rPr lang="en-US" sz="2000" b="0" i="0" u="none" strike="noStrike">
                <a:solidFill>
                  <a:srgbClr val="2D2D2D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선택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31800" y="8331200"/>
            <a:ext cx="3086100" cy="3937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309600" y="8343900"/>
            <a:ext cx="270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밀가루</a:t>
            </a:r>
            <a:r>
              <a:rPr lang="en-US" sz="2000" b="0" i="0" u="none" strike="noStrike">
                <a:solidFill>
                  <a:srgbClr val="2D2D2D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구매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0" y="8343900"/>
            <a:ext cx="3086100" cy="3937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810500" y="8356600"/>
            <a:ext cx="270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빵</a:t>
            </a:r>
            <a:r>
              <a:rPr lang="en-US" sz="2000" b="0" i="0" u="none" strike="noStrike">
                <a:solidFill>
                  <a:srgbClr val="2D2D2D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만들기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70100" y="8343900"/>
            <a:ext cx="3086100" cy="3937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2260600" y="8356600"/>
            <a:ext cx="270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손님에게</a:t>
            </a:r>
            <a:r>
              <a:rPr lang="en-US" sz="2000" b="0" i="0" u="none" strike="noStrike">
                <a:solidFill>
                  <a:srgbClr val="2D2D2D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2D2D2D"/>
                </a:solidFill>
                <a:ea typeface="Noto Sans CJK KR Regular"/>
              </a:rPr>
              <a:t>판매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617</Words>
  <Application>Microsoft Office PowerPoint</Application>
  <PresentationFormat>사용자 지정</PresentationFormat>
  <Paragraphs>194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Gmarket Sans Bold</vt:lpstr>
      <vt:lpstr>Gmarket Sans Medium</vt:lpstr>
      <vt:lpstr>THEJung130</vt:lpstr>
      <vt:lpstr>Noto Sans CJK KR Regular</vt:lpstr>
      <vt:lpstr>TheJung150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수빈 이</cp:lastModifiedBy>
  <cp:revision>4</cp:revision>
  <dcterms:created xsi:type="dcterms:W3CDTF">2006-08-16T00:00:00Z</dcterms:created>
  <dcterms:modified xsi:type="dcterms:W3CDTF">2024-06-20T16:21:44Z</dcterms:modified>
</cp:coreProperties>
</file>